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19" r:id="rId4"/>
    <p:sldId id="320" r:id="rId5"/>
    <p:sldId id="321" r:id="rId6"/>
    <p:sldId id="317" r:id="rId7"/>
    <p:sldId id="258" r:id="rId8"/>
    <p:sldId id="294" r:id="rId9"/>
    <p:sldId id="326" r:id="rId10"/>
    <p:sldId id="330" r:id="rId11"/>
    <p:sldId id="327" r:id="rId12"/>
    <p:sldId id="328" r:id="rId13"/>
    <p:sldId id="329" r:id="rId14"/>
    <p:sldId id="331" r:id="rId15"/>
    <p:sldId id="322" r:id="rId16"/>
    <p:sldId id="332" r:id="rId17"/>
    <p:sldId id="323" r:id="rId18"/>
    <p:sldId id="324" r:id="rId19"/>
    <p:sldId id="333" r:id="rId20"/>
    <p:sldId id="32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>
      <p:cViewPr varScale="1">
        <p:scale>
          <a:sx n="91" d="100"/>
          <a:sy n="91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12455-5FD8-4FCE-AADF-5DC7026880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413A-7CDA-4A0B-A579-7EFC3727A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3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2" y="332656"/>
            <a:ext cx="3716206" cy="25922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072494" cy="13681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ДОБРО ПОЖАЛОВАТЬ!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:\_ОЗОН\Реклама\2014 Папка для образцов штукатурки\Логотип ДекорСте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2482"/>
            <a:ext cx="3896030" cy="196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19" y="3584395"/>
            <a:ext cx="3092066" cy="3092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82" y="3668197"/>
            <a:ext cx="2969478" cy="2969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419" y="3629411"/>
            <a:ext cx="3047050" cy="3047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</a:t>
            </a:r>
            <a:r>
              <a:rPr lang="en-US" sz="2800" b="1" dirty="0" err="1" smtClean="0"/>
              <a:t>Multistructur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технике нанесения «Арт-бетон»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Розничная </a:t>
            </a:r>
            <a:r>
              <a:rPr lang="ru-RU" sz="1600" b="1" dirty="0"/>
              <a:t>ц</a:t>
            </a:r>
            <a:r>
              <a:rPr lang="ru-RU" sz="1600" b="1" dirty="0" smtClean="0"/>
              <a:t>ена  упаковки 16кг: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5011 рублей</a:t>
            </a:r>
          </a:p>
          <a:p>
            <a:pPr marL="0" indent="0">
              <a:buNone/>
            </a:pPr>
            <a:r>
              <a:rPr lang="ru-RU" sz="1600" b="1" dirty="0" smtClean="0"/>
              <a:t>Розничная цена за кг: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313 рублей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/>
              <a:t>Расход в два слоя</a:t>
            </a:r>
            <a:r>
              <a:rPr lang="ru-RU" sz="1600" b="1" dirty="0" smtClean="0"/>
              <a:t>: 1,6 кг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Расход в </a:t>
            </a:r>
            <a:r>
              <a:rPr lang="ru-RU" sz="1600" b="1" dirty="0" smtClean="0"/>
              <a:t>1 слой: 0,8 кг</a:t>
            </a:r>
            <a:endParaRPr lang="ru-RU" sz="1600" b="1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Розничная ц</a:t>
            </a:r>
            <a:r>
              <a:rPr lang="ru-RU" sz="1600" b="1" dirty="0" smtClean="0"/>
              <a:t>ена за 1 кв. м (в 2 слоя):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501 рублей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/>
              <a:t>Розничная цена за 1 кв. м (в </a:t>
            </a:r>
            <a:r>
              <a:rPr lang="ru-RU" sz="1600" b="1" dirty="0" smtClean="0"/>
              <a:t>1 слой):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250 рублей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593"/>
            <a:ext cx="5737728" cy="555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50382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4036" y="21295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           Штукатурка «</a:t>
            </a:r>
            <a:r>
              <a:rPr lang="en-US" sz="2800" b="1" dirty="0" err="1" smtClean="0"/>
              <a:t>Multistructur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технике нанесения «Арт-бетон»</a:t>
            </a:r>
            <a:endParaRPr lang="ru-RU" sz="2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99851"/>
              </p:ext>
            </p:extLst>
          </p:nvPr>
        </p:nvGraphicFramePr>
        <p:xfrm>
          <a:off x="383620" y="1179235"/>
          <a:ext cx="8580867" cy="556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1224">
                  <a:extLst>
                    <a:ext uri="{9D8B030D-6E8A-4147-A177-3AD203B41FA5}">
                      <a16:colId xmlns:a16="http://schemas.microsoft.com/office/drawing/2014/main" val="1505664373"/>
                    </a:ext>
                  </a:extLst>
                </a:gridCol>
                <a:gridCol w="1547844">
                  <a:extLst>
                    <a:ext uri="{9D8B030D-6E8A-4147-A177-3AD203B41FA5}">
                      <a16:colId xmlns:a16="http://schemas.microsoft.com/office/drawing/2014/main" val="2141927318"/>
                    </a:ext>
                  </a:extLst>
                </a:gridCol>
                <a:gridCol w="1541799">
                  <a:extLst>
                    <a:ext uri="{9D8B030D-6E8A-4147-A177-3AD203B41FA5}">
                      <a16:colId xmlns:a16="http://schemas.microsoft.com/office/drawing/2014/main" val="1945154446"/>
                    </a:ext>
                  </a:extLst>
                </a:gridCol>
              </a:tblGrid>
              <a:tr h="23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 </a:t>
                      </a:r>
                      <a:r>
                        <a:rPr lang="ru-RU" sz="1600" dirty="0">
                          <a:effectLst/>
                        </a:rPr>
                        <a:t>работ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Инструмент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Расход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009196"/>
                  </a:ext>
                </a:extLst>
              </a:tr>
              <a:tr h="107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Этап 1 "Нанесение грунта": </a:t>
                      </a:r>
                      <a:r>
                        <a:rPr lang="ru-RU" sz="1200" u="none" dirty="0" smtClean="0">
                          <a:effectLst/>
                        </a:rPr>
                        <a:t>Для повышения сцепления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удобства нанесения штукатурки, нанести малярным валиком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на поверхность грунт с кварцевым наполнителем </a:t>
                      </a:r>
                      <a:r>
                        <a:rPr lang="ru-RU" sz="1200" u="none" dirty="0" err="1" smtClean="0">
                          <a:effectLst/>
                        </a:rPr>
                        <a:t>Quartzgrund</a:t>
                      </a:r>
                      <a:endParaRPr lang="ru-RU" sz="1200" u="none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OZON. Время высыхания: 2-3ч.</a:t>
                      </a:r>
                      <a:endParaRPr lang="ru-RU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Малярный </a:t>
                      </a:r>
                      <a:r>
                        <a:rPr lang="ru-RU" sz="1600" dirty="0" smtClean="0">
                          <a:effectLst/>
                        </a:rPr>
                        <a:t>валик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Примерный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расход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грунта:200г/м</a:t>
                      </a:r>
                      <a:r>
                        <a:rPr lang="ru-RU" sz="1600" baseline="300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91593"/>
                  </a:ext>
                </a:extLst>
              </a:tr>
              <a:tr h="420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Этап 2 "Нанесение штукатурки": </a:t>
                      </a:r>
                      <a:r>
                        <a:rPr lang="ru-RU" sz="1200" u="none" dirty="0" smtClean="0">
                          <a:effectLst/>
                        </a:rPr>
                        <a:t>Нанесение штукатурки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производится в 2 слоя: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1 слой (подложка): Нанести массу равномерным слоем с помощью кельмы, текстурного пистолета или иного инструмента с расходом 700-800кг/</a:t>
                      </a:r>
                      <a:r>
                        <a:rPr lang="ru-RU" sz="1200" u="none" dirty="0" err="1" smtClean="0">
                          <a:effectLst/>
                        </a:rPr>
                        <a:t>м.кв</a:t>
                      </a:r>
                      <a:r>
                        <a:rPr lang="ru-RU" sz="1200" u="none" dirty="0" smtClean="0">
                          <a:effectLst/>
                        </a:rPr>
                        <a:t>. Необходимо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обеспечить равномерное распределение материала. При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использовании текстурного пистолета или валика допускается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разведение материала водой до 30% от массы. Время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высыхания до следующего слоя: 24ч.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2 слой (формирование фактуры): При помощи венецианской кельмы наносить штукатурку фрагментами используя технику тампонирования – так, чтобы не перекрывая подложку группировать материал на поверхности и при этом оставлять свободные зоны, в которых видна подложка. После распределения материала необходимо заглаживать его кельмой – формировать «плоскости», занимающие примерно 90-95% площади поверхности. После нанесения материала на части поверхности (2-4 </a:t>
                      </a:r>
                      <a:r>
                        <a:rPr lang="ru-RU" sz="1200" u="none" dirty="0" err="1" smtClean="0">
                          <a:effectLst/>
                        </a:rPr>
                        <a:t>м.кв</a:t>
                      </a:r>
                      <a:r>
                        <a:rPr lang="ru-RU" sz="1200" u="none" dirty="0" smtClean="0">
                          <a:effectLst/>
                        </a:rPr>
                        <a:t>.) необходимо возвращаться на ранее нанесенные зоны и производить «глянцевание» венецианской кельмой – так, чтобы плоские участки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</a:rPr>
                        <a:t>поверхности стали наиболее гладкими. Время высыхания до следующего слоя: 24ч.</a:t>
                      </a:r>
                      <a:endParaRPr lang="ru-RU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Кельма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венецианская,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компрессор,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текстурный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пистолет (сопло 4-5мм), давление 2-5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атм., валик, кисть.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расход штукатурки: </a:t>
                      </a:r>
                      <a:r>
                        <a:rPr lang="ru-RU" sz="1600" dirty="0" smtClean="0">
                          <a:effectLst/>
                        </a:rPr>
                        <a:t>1,5кг/м</a:t>
                      </a:r>
                      <a:r>
                        <a:rPr lang="ru-RU" sz="1600" baseline="300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24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3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4036" y="21295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           Штукатурка «</a:t>
            </a:r>
            <a:r>
              <a:rPr lang="en-US" sz="2800" b="1" dirty="0" err="1" smtClean="0"/>
              <a:t>Multistructur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технике нанесения «Арт-бетон»</a:t>
            </a:r>
            <a:endParaRPr lang="ru-RU" sz="2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20703"/>
              </p:ext>
            </p:extLst>
          </p:nvPr>
        </p:nvGraphicFramePr>
        <p:xfrm>
          <a:off x="172769" y="1338493"/>
          <a:ext cx="8580867" cy="476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1224">
                  <a:extLst>
                    <a:ext uri="{9D8B030D-6E8A-4147-A177-3AD203B41FA5}">
                      <a16:colId xmlns:a16="http://schemas.microsoft.com/office/drawing/2014/main" val="1505664373"/>
                    </a:ext>
                  </a:extLst>
                </a:gridCol>
                <a:gridCol w="1547844">
                  <a:extLst>
                    <a:ext uri="{9D8B030D-6E8A-4147-A177-3AD203B41FA5}">
                      <a16:colId xmlns:a16="http://schemas.microsoft.com/office/drawing/2014/main" val="2141927318"/>
                    </a:ext>
                  </a:extLst>
                </a:gridCol>
                <a:gridCol w="1541799">
                  <a:extLst>
                    <a:ext uri="{9D8B030D-6E8A-4147-A177-3AD203B41FA5}">
                      <a16:colId xmlns:a16="http://schemas.microsoft.com/office/drawing/2014/main" val="1945154446"/>
                    </a:ext>
                  </a:extLst>
                </a:gridCol>
              </a:tblGrid>
              <a:tr h="529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 </a:t>
                      </a:r>
                      <a:r>
                        <a:rPr lang="ru-RU" sz="1600" dirty="0">
                          <a:effectLst/>
                        </a:rPr>
                        <a:t>работ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Инструмент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Расход материалов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009196"/>
                  </a:ext>
                </a:extLst>
              </a:tr>
              <a:tr h="420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</a:rPr>
                        <a:t>Этап 3 "Нанесение финишного слоя":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С помощью губки наносить краску или иной финишный материал (лазурь, лак и т.п.) методом размывки (губка должна быть увлажнена).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Наибольший эффект «Арт-бетона» достигается, когда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качестве финишного слоя используется интерьерная краска, а методом размывки создается неравномерность цвета, Наиболее близко имитирующая классический вид бетона.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Время высыхания: 2-3ч.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*При применении для наружных работ рекомендуется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усилить внешний слой с помощью дополнительного слоя лака или лазури.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Губка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Синтетическая или малярный</a:t>
                      </a:r>
                      <a:r>
                        <a:rPr lang="ru-RU" sz="1600" baseline="0" dirty="0" smtClean="0">
                          <a:effectLst/>
                        </a:rPr>
                        <a:t> валик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</a:t>
                      </a:r>
                      <a:r>
                        <a:rPr lang="ru-RU" sz="1600" dirty="0" smtClean="0">
                          <a:effectLst/>
                        </a:rPr>
                        <a:t>расход: 150г/м</a:t>
                      </a:r>
                      <a:r>
                        <a:rPr lang="ru-RU" sz="1600" baseline="300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24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3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Лак «Финиш-лак»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12776"/>
            <a:ext cx="5256584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Предназначен для создания водостойкого финишного покрытия для различных бетонных, кирпичных, каменных и иных </a:t>
            </a:r>
            <a:r>
              <a:rPr lang="ru-RU" sz="1600" dirty="0" smtClean="0"/>
              <a:t>поверхностей снаружи и внутри помещений.</a:t>
            </a:r>
          </a:p>
          <a:p>
            <a:pPr marL="0" indent="0">
              <a:buNone/>
            </a:pPr>
            <a:r>
              <a:rPr lang="ru-RU" sz="1600" dirty="0" smtClean="0"/>
              <a:t>Благодаря </a:t>
            </a:r>
            <a:r>
              <a:rPr lang="ru-RU" sz="1600" dirty="0"/>
              <a:t>густой консистенции наиболее эффективен в сочетании с декоративными полимерными штукатурками. При заполнении углублений фактурной поверхности штукатурки позволяет создать эффект высокой интенсивности и глубины цвета (в случае добавления перламутра и/или колеровки лака). Придает поверхности долговечность и водоотталкивающую способность в сочетании с </a:t>
            </a:r>
            <a:r>
              <a:rPr lang="ru-RU" sz="1600" dirty="0" err="1"/>
              <a:t>паропроницаемостью</a:t>
            </a:r>
            <a:r>
              <a:rPr lang="ru-RU" sz="1600" dirty="0"/>
              <a:t>. Обладает хорошей адгезией, проникает в поры, подчёркивая и усиливая текстуру. Лак содержит воск, повышающий водоотталкивающие свойства и прочность </a:t>
            </a:r>
            <a:r>
              <a:rPr lang="ru-RU" sz="1600" dirty="0" smtClean="0"/>
              <a:t>покрытия.</a:t>
            </a:r>
          </a:p>
          <a:p>
            <a:pPr marL="0" indent="0">
              <a:buNone/>
            </a:pPr>
            <a:r>
              <a:rPr lang="ru-RU" sz="1800" dirty="0" smtClean="0"/>
              <a:t>Производится в двух версиях: </a:t>
            </a:r>
            <a:r>
              <a:rPr lang="ru-RU" sz="1800" b="1" dirty="0" err="1" smtClean="0"/>
              <a:t>полуглянцевым</a:t>
            </a:r>
            <a:r>
              <a:rPr lang="ru-RU" sz="1800" b="1" dirty="0" smtClean="0"/>
              <a:t> и матовым.</a:t>
            </a:r>
          </a:p>
          <a:p>
            <a:pPr marL="0" indent="0">
              <a:buNone/>
            </a:pPr>
            <a:r>
              <a:rPr lang="ru-RU" sz="1600" b="1" dirty="0" smtClean="0"/>
              <a:t>Состав</a:t>
            </a:r>
            <a:r>
              <a:rPr lang="ru-RU" sz="1600" b="1" dirty="0"/>
              <a:t>: </a:t>
            </a:r>
            <a:r>
              <a:rPr lang="ru-RU" sz="1600" dirty="0"/>
              <a:t>Дисперсия акрилового сополимера, воск, целевые добавки, вода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 descr="finish-lak_9l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960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Лак «Финиш-лак»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12776"/>
            <a:ext cx="5256584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Розничная цена  упаковки 9</a:t>
            </a:r>
            <a:r>
              <a:rPr lang="ru-RU" sz="1600" b="1" dirty="0" smtClean="0"/>
              <a:t>кг</a:t>
            </a:r>
            <a:r>
              <a:rPr lang="ru-RU" sz="1600" b="1" dirty="0"/>
              <a:t>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8064 </a:t>
            </a:r>
            <a:r>
              <a:rPr lang="ru-RU" sz="1600" b="1" dirty="0">
                <a:solidFill>
                  <a:srgbClr val="FF0000"/>
                </a:solidFill>
              </a:rPr>
              <a:t>рублей</a:t>
            </a:r>
          </a:p>
          <a:p>
            <a:pPr marL="0" indent="0">
              <a:buNone/>
            </a:pPr>
            <a:r>
              <a:rPr lang="ru-RU" sz="1600" b="1" dirty="0"/>
              <a:t>Розничная цена за кг: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896 </a:t>
            </a:r>
            <a:r>
              <a:rPr lang="ru-RU" sz="1600" b="1" dirty="0">
                <a:solidFill>
                  <a:srgbClr val="FF0000"/>
                </a:solidFill>
              </a:rPr>
              <a:t>рублей</a:t>
            </a: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 smtClean="0"/>
              <a:t>Расход </a:t>
            </a:r>
            <a:r>
              <a:rPr lang="ru-RU" sz="1600" b="1" dirty="0"/>
              <a:t>в 1 слой: </a:t>
            </a:r>
            <a:r>
              <a:rPr lang="ru-RU" sz="1600" b="1" dirty="0" smtClean="0"/>
              <a:t>0,2 </a:t>
            </a:r>
            <a:r>
              <a:rPr lang="ru-RU" sz="1600" b="1" dirty="0"/>
              <a:t>кг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Розничная </a:t>
            </a:r>
            <a:r>
              <a:rPr lang="ru-RU" sz="1600" b="1" dirty="0"/>
              <a:t>цена за 1 кв. м (в 1 слой):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179 </a:t>
            </a:r>
            <a:r>
              <a:rPr lang="ru-RU" sz="1600" b="1" dirty="0">
                <a:solidFill>
                  <a:srgbClr val="0070C0"/>
                </a:solidFill>
              </a:rPr>
              <a:t>рублей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 descr="finish-lak_9l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960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2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«Муссон-премиум»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Готовый к применению экологически чистый и паропроницаемый отделочный материал </a:t>
            </a:r>
            <a:r>
              <a:rPr lang="ru-RU" sz="1600" dirty="0" smtClean="0"/>
              <a:t>светло-серого цвета с перламутровыми переливами для декоративной </a:t>
            </a:r>
            <a:r>
              <a:rPr lang="ru-RU" sz="1600" dirty="0"/>
              <a:t>отделки поверхностей с мелкой песочной фактурой, позволяющей с помощью кисти создать изысканный вид поверхности. </a:t>
            </a:r>
            <a:r>
              <a:rPr lang="ru-RU" sz="1600" dirty="0" smtClean="0"/>
              <a:t>Образует </a:t>
            </a:r>
            <a:r>
              <a:rPr lang="ru-RU" sz="1600" dirty="0"/>
              <a:t>прочное и долговечное покрытие, способное перекрывать мелкие трещины, и эффективно применяется для </a:t>
            </a:r>
            <a:r>
              <a:rPr lang="ru-RU" sz="1600" dirty="0" smtClean="0"/>
              <a:t>отделки </a:t>
            </a:r>
            <a:r>
              <a:rPr lang="ru-RU" sz="1600" dirty="0"/>
              <a:t>стен с различной эксплуатационной </a:t>
            </a:r>
            <a:r>
              <a:rPr lang="ru-RU" sz="1600" dirty="0" smtClean="0"/>
              <a:t>нагрузкой в том числе во влажных помещениях. </a:t>
            </a:r>
          </a:p>
          <a:p>
            <a:pPr marL="0" indent="0">
              <a:buNone/>
            </a:pPr>
            <a:r>
              <a:rPr lang="ru-RU" sz="1600" b="1" dirty="0"/>
              <a:t>Состав: </a:t>
            </a:r>
            <a:r>
              <a:rPr lang="ru-RU" sz="1600" dirty="0"/>
              <a:t>Дисперсия акрилового сополимера, перламутр, </a:t>
            </a:r>
            <a:r>
              <a:rPr lang="ru-RU" sz="1600" dirty="0" err="1"/>
              <a:t>микронизированный</a:t>
            </a:r>
            <a:r>
              <a:rPr lang="ru-RU" sz="1600" dirty="0"/>
              <a:t> мрамор, </a:t>
            </a:r>
            <a:r>
              <a:rPr lang="ru-RU" sz="1600" dirty="0" err="1"/>
              <a:t>фракцинированные</a:t>
            </a:r>
            <a:r>
              <a:rPr lang="ru-RU" sz="1600" dirty="0"/>
              <a:t> минеральные наполнители, целевые добавки, </a:t>
            </a:r>
            <a:r>
              <a:rPr lang="ru-RU" sz="1600" dirty="0" smtClean="0"/>
              <a:t>вода.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" y="1203201"/>
            <a:ext cx="5594560" cy="5654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74714"/>
            <a:ext cx="3621782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«Муссон-премиум»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Розничная цена  упаковки </a:t>
            </a:r>
            <a:r>
              <a:rPr lang="ru-RU" sz="1600" b="1" dirty="0" smtClean="0"/>
              <a:t>5кг</a:t>
            </a:r>
            <a:r>
              <a:rPr lang="ru-RU" sz="1600" b="1" dirty="0"/>
              <a:t>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13000 </a:t>
            </a:r>
            <a:r>
              <a:rPr lang="ru-RU" sz="1600" b="1" dirty="0">
                <a:solidFill>
                  <a:srgbClr val="FF0000"/>
                </a:solidFill>
              </a:rPr>
              <a:t>рублей</a:t>
            </a:r>
          </a:p>
          <a:p>
            <a:pPr marL="0" indent="0">
              <a:buNone/>
            </a:pPr>
            <a:r>
              <a:rPr lang="ru-RU" sz="1600" b="1" dirty="0"/>
              <a:t>Розничная цена за кг: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2600 </a:t>
            </a:r>
            <a:r>
              <a:rPr lang="ru-RU" sz="1600" b="1" dirty="0">
                <a:solidFill>
                  <a:srgbClr val="FF0000"/>
                </a:solidFill>
              </a:rPr>
              <a:t>рублей</a:t>
            </a: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/>
              <a:t>Расход в 1 слой: 0,2 кг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Розничная цена за 1 кв. м (в 1 слой):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520 </a:t>
            </a:r>
            <a:r>
              <a:rPr lang="ru-RU" sz="1600" b="1" dirty="0">
                <a:solidFill>
                  <a:srgbClr val="0070C0"/>
                </a:solidFill>
              </a:rPr>
              <a:t>рублей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" y="1203201"/>
            <a:ext cx="5594560" cy="5654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74714"/>
            <a:ext cx="3621782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«Муссон-премиум»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20097"/>
              </p:ext>
            </p:extLst>
          </p:nvPr>
        </p:nvGraphicFramePr>
        <p:xfrm>
          <a:off x="457200" y="1150315"/>
          <a:ext cx="8229600" cy="540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6434">
                  <a:extLst>
                    <a:ext uri="{9D8B030D-6E8A-4147-A177-3AD203B41FA5}">
                      <a16:colId xmlns:a16="http://schemas.microsoft.com/office/drawing/2014/main" val="3305609436"/>
                    </a:ext>
                  </a:extLst>
                </a:gridCol>
                <a:gridCol w="1484482">
                  <a:extLst>
                    <a:ext uri="{9D8B030D-6E8A-4147-A177-3AD203B41FA5}">
                      <a16:colId xmlns:a16="http://schemas.microsoft.com/office/drawing/2014/main" val="4149432124"/>
                    </a:ext>
                  </a:extLst>
                </a:gridCol>
                <a:gridCol w="1478684">
                  <a:extLst>
                    <a:ext uri="{9D8B030D-6E8A-4147-A177-3AD203B41FA5}">
                      <a16:colId xmlns:a16="http://schemas.microsoft.com/office/drawing/2014/main" val="55084092"/>
                    </a:ext>
                  </a:extLst>
                </a:gridCol>
              </a:tblGrid>
              <a:tr h="38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работ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Инструмент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Расход материала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793986"/>
                  </a:ext>
                </a:extLst>
              </a:tr>
              <a:tr h="160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Этап 1 "формирование подложки":</a:t>
                      </a:r>
                      <a:r>
                        <a:rPr lang="ru-RU" sz="1400">
                          <a:effectLst/>
                        </a:rPr>
                        <a:t> Для создания однотонной по цвету поверхности нанести малярным валиком акрилатно-латексную краску «Озон-7», заколерованную в цвет штукатурки. В труднодоступных местах и в углах использовать кисть.  Время высыхания: 2-3ч.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Малярный валик, кисть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Примерный расход краски: 180г/м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627241"/>
                  </a:ext>
                </a:extLst>
              </a:tr>
              <a:tr h="3239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Этап 2 "Нанесение штукатурки":</a:t>
                      </a:r>
                      <a:r>
                        <a:rPr lang="ru-RU" sz="1400">
                          <a:effectLst/>
                        </a:rPr>
                        <a:t> Штукатурка наносится на поверхность равномерно с помощью плоской кисти (или венецианской кельмы) участками примерно 2-4 м2. Далее, после некоторого подсыхания (5-15минут), производится моделирование поверхности: нанесенный материал однонаправленными или хаотичными движениями распределяется в разных направлениях – так, чтобы образовывались как свободные от наполнителя участки, так и скопления наполнителя (барханчики). Время, в течение которого материал доступен для моделирования – 15-30минут. Время высыхания для эксплуатации - 24 часа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Кисть плоская или кельма венецианская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расход штукатурки: 200г/м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43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2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ел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" y="1293367"/>
            <a:ext cx="5505503" cy="55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«Шёлк»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Готовый к применению экологически чистый отделочный </a:t>
            </a:r>
            <a:r>
              <a:rPr lang="ru-RU" sz="1600" dirty="0" smtClean="0"/>
              <a:t>материал</a:t>
            </a:r>
            <a:r>
              <a:rPr lang="en-US" sz="1600" dirty="0" smtClean="0"/>
              <a:t> </a:t>
            </a:r>
            <a:r>
              <a:rPr lang="ru-RU" sz="1600" dirty="0" smtClean="0"/>
              <a:t>светло-серого цвета с перламутровыми переливами </a:t>
            </a:r>
            <a:r>
              <a:rPr lang="ru-RU" sz="1600" dirty="0"/>
              <a:t>для выполнения декоративной отделки с </a:t>
            </a:r>
            <a:r>
              <a:rPr lang="ru-RU" sz="1600" dirty="0" smtClean="0"/>
              <a:t>фактурой</a:t>
            </a:r>
            <a:r>
              <a:rPr lang="ru-RU" sz="1600" dirty="0"/>
              <a:t>, позволяющей создать изысканный вид и ощущение переливающегося </a:t>
            </a:r>
            <a:r>
              <a:rPr lang="ru-RU" sz="1600" dirty="0" smtClean="0"/>
              <a:t>шелка. Для </a:t>
            </a:r>
            <a:r>
              <a:rPr lang="ru-RU" sz="1600" dirty="0"/>
              <a:t>внутренних работ. Для влажных помещений, для потолков, для стен и т.п.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Штукатурка </a:t>
            </a:r>
            <a:r>
              <a:rPr lang="ru-RU" sz="1600" dirty="0"/>
              <a:t>образует прочное и долговечное </a:t>
            </a:r>
            <a:r>
              <a:rPr lang="ru-RU" sz="1600" dirty="0" smtClean="0"/>
              <a:t>покрытие. </a:t>
            </a:r>
          </a:p>
          <a:p>
            <a:pPr marL="0" indent="0">
              <a:buNone/>
            </a:pPr>
            <a:r>
              <a:rPr lang="ru-RU" sz="1600" b="1" dirty="0" smtClean="0"/>
              <a:t>Состав</a:t>
            </a:r>
            <a:r>
              <a:rPr lang="ru-RU" sz="1600" b="1" dirty="0"/>
              <a:t>: </a:t>
            </a:r>
            <a:r>
              <a:rPr lang="ru-RU" sz="1600" dirty="0"/>
              <a:t>Дисперсия акрилового сополимера, перламутр, воск, целевые добавки, вода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3621782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ел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" y="1293367"/>
            <a:ext cx="5505503" cy="55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«Шёлк»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Розничная цена  упаковки 5кг: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13000 рублей</a:t>
            </a:r>
          </a:p>
          <a:p>
            <a:pPr marL="0" indent="0">
              <a:buNone/>
            </a:pPr>
            <a:r>
              <a:rPr lang="ru-RU" sz="1600" b="1" dirty="0"/>
              <a:t>Розничная цена за кг: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2600 рублей</a:t>
            </a: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/>
              <a:t>Расход в 1 слой: 0,2 кг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Розничная цена за 1 кв. м (в 1 слой):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520 рублей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3621782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56612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Генеральный директор лакокрасочного завода Озон (ООО </a:t>
            </a:r>
            <a:r>
              <a:rPr lang="ru-RU" sz="3600" dirty="0"/>
              <a:t>«ФАРБЕН ГРУПП</a:t>
            </a:r>
            <a:r>
              <a:rPr lang="ru-RU" sz="3600" dirty="0" smtClean="0"/>
              <a:t>») </a:t>
            </a:r>
            <a:br>
              <a:rPr lang="ru-RU" sz="3600" dirty="0" smtClean="0"/>
            </a:br>
            <a:r>
              <a:rPr lang="ru-RU" sz="4000" b="1" dirty="0" smtClean="0"/>
              <a:t>Соколов </a:t>
            </a:r>
            <a:r>
              <a:rPr lang="ru-RU" sz="4000" b="1" dirty="0"/>
              <a:t>Александр </a:t>
            </a:r>
            <a:r>
              <a:rPr lang="ru-RU" sz="4000" b="1" dirty="0" smtClean="0"/>
              <a:t>Эдуардович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7242"/>
            <a:ext cx="1512168" cy="1125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38347"/>
            <a:ext cx="4212807" cy="48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«Шёлк»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18669"/>
              </p:ext>
            </p:extLst>
          </p:nvPr>
        </p:nvGraphicFramePr>
        <p:xfrm>
          <a:off x="457200" y="1150315"/>
          <a:ext cx="8363272" cy="5474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1976">
                  <a:extLst>
                    <a:ext uri="{9D8B030D-6E8A-4147-A177-3AD203B41FA5}">
                      <a16:colId xmlns:a16="http://schemas.microsoft.com/office/drawing/2014/main" val="1505664373"/>
                    </a:ext>
                  </a:extLst>
                </a:gridCol>
                <a:gridCol w="1508594">
                  <a:extLst>
                    <a:ext uri="{9D8B030D-6E8A-4147-A177-3AD203B41FA5}">
                      <a16:colId xmlns:a16="http://schemas.microsoft.com/office/drawing/2014/main" val="2141927318"/>
                    </a:ext>
                  </a:extLst>
                </a:gridCol>
                <a:gridCol w="1502702">
                  <a:extLst>
                    <a:ext uri="{9D8B030D-6E8A-4147-A177-3AD203B41FA5}">
                      <a16:colId xmlns:a16="http://schemas.microsoft.com/office/drawing/2014/main" val="1945154446"/>
                    </a:ext>
                  </a:extLst>
                </a:gridCol>
              </a:tblGrid>
              <a:tr h="38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 </a:t>
                      </a:r>
                      <a:r>
                        <a:rPr lang="ru-RU" sz="1600" dirty="0">
                          <a:effectLst/>
                        </a:rPr>
                        <a:t>работ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Инструмент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Расход материала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009196"/>
                  </a:ext>
                </a:extLst>
              </a:tr>
              <a:tr h="162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Этап 1 "формирование подложки":</a:t>
                      </a:r>
                      <a:r>
                        <a:rPr lang="ru-RU" sz="1400">
                          <a:effectLst/>
                        </a:rPr>
                        <a:t> Для создания однотонной по цвету поверхности нанести малярным валиком акрилатно-латексную краску «Озон-7», заколерованную в цвет штукатурки. В труднодоступных местах и в углах использовать кисть.  Время высыхания: 2-3ч.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Малярный валик, кисть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Примерный расход краски: 180г/м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91593"/>
                  </a:ext>
                </a:extLst>
              </a:tr>
              <a:tr h="3283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Этап 2 "Нанесение штукатурки":</a:t>
                      </a:r>
                      <a:r>
                        <a:rPr lang="ru-RU" sz="1400" dirty="0">
                          <a:effectLst/>
                        </a:rPr>
                        <a:t> Штукатурка наносится на поверхность «венецианской» кельмой, равномерно легкими приглаживающими движениями не допуская «пропусков и просветов». После частичного </a:t>
                      </a:r>
                      <a:r>
                        <a:rPr lang="ru-RU" sz="1400" dirty="0" err="1">
                          <a:effectLst/>
                        </a:rPr>
                        <a:t>подсыхания</a:t>
                      </a:r>
                      <a:r>
                        <a:rPr lang="ru-RU" sz="1400" dirty="0">
                          <a:effectLst/>
                        </a:rPr>
                        <a:t> материала (примерно через 5-15 мин.) формируется рисунок разнонаправленными движениями для создания переливов двух тонов,  с полным прижатием подошвы кельмы к поверхности, Допускается частичное добавление материала на кельму.  При формировании рисунка рекомендуется производить работы на участках площадью 1-2 м², при этом края участка не должны быть прямолинейными.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Кельма венецианская, кисть плоская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расход штукатурки: 150г/м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24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4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астер-класс по нанесению штукатурок O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60648"/>
            <a:ext cx="666074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err="1">
                <a:solidFill>
                  <a:srgbClr val="FFFF00"/>
                </a:solidFill>
              </a:rPr>
              <a:t>Руководитель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компании</a:t>
            </a:r>
            <a:r>
              <a:rPr lang="de-DE" dirty="0">
                <a:solidFill>
                  <a:srgbClr val="FFFF00"/>
                </a:solidFill>
              </a:rPr>
              <a:t> «</a:t>
            </a:r>
            <a:r>
              <a:rPr lang="de-DE" dirty="0" err="1">
                <a:solidFill>
                  <a:srgbClr val="FFFF00"/>
                </a:solidFill>
              </a:rPr>
              <a:t>ДекорСтен</a:t>
            </a:r>
            <a:r>
              <a:rPr lang="de-DE" dirty="0">
                <a:solidFill>
                  <a:srgbClr val="FFFF00"/>
                </a:solidFill>
              </a:rPr>
              <a:t>»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sz="4600" b="1" dirty="0" err="1">
                <a:solidFill>
                  <a:srgbClr val="FFFF00"/>
                </a:solidFill>
              </a:rPr>
              <a:t>Ласьков</a:t>
            </a:r>
            <a:r>
              <a:rPr lang="de-DE" sz="4600" b="1" dirty="0">
                <a:solidFill>
                  <a:srgbClr val="FFFF00"/>
                </a:solidFill>
              </a:rPr>
              <a:t> </a:t>
            </a:r>
            <a:r>
              <a:rPr lang="de-DE" sz="4600" b="1" dirty="0" err="1">
                <a:solidFill>
                  <a:srgbClr val="FFFF00"/>
                </a:solidFill>
              </a:rPr>
              <a:t>Сергей</a:t>
            </a:r>
            <a:r>
              <a:rPr lang="de-DE" sz="4600" b="1" dirty="0">
                <a:solidFill>
                  <a:srgbClr val="FFFF00"/>
                </a:solidFill>
              </a:rPr>
              <a:t> </a:t>
            </a:r>
            <a:r>
              <a:rPr lang="de-DE" sz="4600" b="1" dirty="0" err="1">
                <a:solidFill>
                  <a:srgbClr val="FFFF00"/>
                </a:solidFill>
              </a:rPr>
              <a:t>Владимирович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F:\_ОЗОН\Реклама\2014 Папка для образцов штукатурки\Логотип ДекорСте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987" y="0"/>
            <a:ext cx="2831569" cy="13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75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589066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23520" y="0"/>
            <a:ext cx="4320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Внештатный технический консультант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руководитель направления декоративных покрытий ТМ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Haftmann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владелец салона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Moler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Гусаков </a:t>
            </a:r>
            <a:r>
              <a:rPr lang="ru-RU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  <a:endParaRPr lang="ru-RU" sz="4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738265"/>
            <a:ext cx="4232297" cy="5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1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352928" cy="4752528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Программа семинара: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i="1" dirty="0">
                <a:solidFill>
                  <a:srgbClr val="FF0000"/>
                </a:solidFill>
              </a:rPr>
              <a:t>12:00 – </a:t>
            </a:r>
            <a:r>
              <a:rPr lang="ru-RU" b="1" i="1" dirty="0" smtClean="0">
                <a:solidFill>
                  <a:srgbClr val="FF0000"/>
                </a:solidFill>
              </a:rPr>
              <a:t>14:30      </a:t>
            </a:r>
            <a:r>
              <a:rPr lang="ru-RU" b="1" i="1" dirty="0">
                <a:solidFill>
                  <a:schemeClr val="tx1"/>
                </a:solidFill>
              </a:rPr>
              <a:t>Знакомство с актуальным ассортиментом декоративных штукатурок ТМ «</a:t>
            </a:r>
            <a:r>
              <a:rPr lang="en-US" b="1" i="1" dirty="0" err="1">
                <a:solidFill>
                  <a:schemeClr val="tx1"/>
                </a:solidFill>
              </a:rPr>
              <a:t>Ozon</a:t>
            </a:r>
            <a:r>
              <a:rPr lang="ru-RU" b="1" i="1" dirty="0">
                <a:solidFill>
                  <a:schemeClr val="tx1"/>
                </a:solidFill>
              </a:rPr>
              <a:t>». Демонстрация техник нанесения «Арт-Бетон», «Шёлк», «Муссон».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14:30 </a:t>
            </a:r>
            <a:r>
              <a:rPr lang="ru-RU" b="1" i="1" dirty="0">
                <a:solidFill>
                  <a:srgbClr val="FF0000"/>
                </a:solidFill>
              </a:rPr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15:00       </a:t>
            </a:r>
            <a:r>
              <a:rPr lang="ru-RU" b="1" i="1" dirty="0">
                <a:solidFill>
                  <a:schemeClr val="tx1"/>
                </a:solidFill>
              </a:rPr>
              <a:t>Кофе-брейк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15:00 </a:t>
            </a:r>
            <a:r>
              <a:rPr lang="ru-RU" b="1" i="1" dirty="0">
                <a:solidFill>
                  <a:srgbClr val="FF0000"/>
                </a:solidFill>
              </a:rPr>
              <a:t>– 16:00      </a:t>
            </a:r>
            <a:r>
              <a:rPr lang="ru-RU" b="1" i="1" dirty="0">
                <a:solidFill>
                  <a:schemeClr val="tx1"/>
                </a:solidFill>
              </a:rPr>
              <a:t>Знакомство с декоративно-текстильными покрытиями </a:t>
            </a:r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ДекорСтенов</a:t>
            </a:r>
            <a:r>
              <a:rPr lang="ru-RU" b="1" i="1" dirty="0">
                <a:solidFill>
                  <a:schemeClr val="tx1"/>
                </a:solidFill>
              </a:rPr>
              <a:t>». Демонстрация технологии нанесения.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:\_ОЗОН\Реклама\2014 Папка для образцов штукатурки\Логотип ДекорСте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4784"/>
            <a:ext cx="2831569" cy="13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072494" cy="59293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 Заводе: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Производство: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Краски</a:t>
            </a:r>
            <a:r>
              <a:rPr lang="ru-RU" sz="2000" dirty="0" smtClean="0">
                <a:solidFill>
                  <a:schemeClr val="tx1"/>
                </a:solidFill>
              </a:rPr>
              <a:t>: интерьерные и фасадные, по дереву, антикоррозионные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Грунтовки</a:t>
            </a:r>
            <a:r>
              <a:rPr lang="ru-RU" sz="2000" dirty="0" smtClean="0">
                <a:solidFill>
                  <a:schemeClr val="tx1"/>
                </a:solidFill>
              </a:rPr>
              <a:t>: проникающие, концентраты, наполненные пигментированные, адгезионные </a:t>
            </a:r>
            <a:r>
              <a:rPr lang="ru-RU" sz="2000" dirty="0" err="1" smtClean="0">
                <a:solidFill>
                  <a:schemeClr val="tx1"/>
                </a:solidFill>
              </a:rPr>
              <a:t>кварцгрунт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бетонконтакт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 Декоративные материалы</a:t>
            </a:r>
            <a:r>
              <a:rPr lang="ru-RU" sz="2000" dirty="0" smtClean="0">
                <a:solidFill>
                  <a:schemeClr val="tx1"/>
                </a:solidFill>
              </a:rPr>
              <a:t>: текстурные краски и полимерные штукатурки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Лаки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OZON_новые б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59339"/>
            <a:ext cx="7581983" cy="285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pic>
        <p:nvPicPr>
          <p:cNvPr id="1032" name="Picture 8" descr="H:\_ОЗОН фото\internet-magazin_png\IMG_2139-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286388"/>
            <a:ext cx="1143008" cy="92178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92696"/>
            <a:ext cx="8072494" cy="56652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Расположение производства и мощности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Производство находится в г.Екатеринбург, работает уже более 12 лет. Наши текущие производственные мощности составляют более 200 т продукции в месяц по 4-м основным линиям производства: ВД краска, ВД Грунтовки проникающие, ВД Грунтовки вязкие и Штукатурки.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Ассортимент</a:t>
            </a:r>
          </a:p>
          <a:p>
            <a:pPr marL="228600">
              <a:lnSpc>
                <a:spcPct val="115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а) Компания выпускает достаточно широкий спектр ЛКМ. Однако,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ассортимент не является </a:t>
            </a:r>
            <a:r>
              <a:rPr lang="ru-RU" sz="1400" b="1" u="sng" dirty="0" smtClean="0">
                <a:solidFill>
                  <a:schemeClr val="tx1"/>
                </a:solidFill>
                <a:ea typeface="Calibri"/>
                <a:cs typeface="Times New Roman"/>
              </a:rPr>
              <a:t>избыточным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. Мы даем потребителю возможность </a:t>
            </a:r>
            <a:r>
              <a:rPr lang="ru-RU" sz="1400" b="1" u="sng" dirty="0" smtClean="0">
                <a:solidFill>
                  <a:schemeClr val="tx1"/>
                </a:solidFill>
                <a:ea typeface="Calibri"/>
                <a:cs typeface="Times New Roman"/>
              </a:rPr>
              <a:t>выбрать, но не потеряться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 в предлагаемых вариантах.</a:t>
            </a:r>
          </a:p>
          <a:p>
            <a:pPr marL="228600">
              <a:lnSpc>
                <a:spcPct val="115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б) Вторым пунктом ассортиментной политики является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подразделение продукции на "продукцию для профессионалов" и "продукцию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эконом-класса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"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. Соответственно, это "средний" сегмент и "низкий" ценовой сегмент. Так, если рассматривать краски для внутренних работ, то семейство "ОЗОН-2", " ОЗОН-7" и "ОЗОН-12" - это материалы для профессионалов (средний ценовой сегмент), а краски  "краска интерьерная" и "краска влагостойкая" - это материалы </a:t>
            </a:r>
            <a:r>
              <a:rPr lang="ru-RU" sz="1400" dirty="0" err="1" smtClean="0">
                <a:solidFill>
                  <a:schemeClr val="tx1"/>
                </a:solidFill>
                <a:ea typeface="Calibri"/>
                <a:cs typeface="Times New Roman"/>
              </a:rPr>
              <a:t>эконом-сегмента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 (обозначаются дополнительным признаком "</a:t>
            </a:r>
            <a:r>
              <a:rPr lang="ru-RU" sz="1400" dirty="0" err="1" smtClean="0">
                <a:solidFill>
                  <a:schemeClr val="tx1"/>
                </a:solidFill>
                <a:ea typeface="Calibri"/>
                <a:cs typeface="Times New Roman"/>
              </a:rPr>
              <a:t>Basic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»). То же самое мы можем наблюдать и по фасадным краскам, по грунтовкам и другим материалам.</a:t>
            </a:r>
          </a:p>
          <a:p>
            <a:pPr marL="228600">
              <a:lnSpc>
                <a:spcPct val="115000"/>
              </a:lnSpc>
              <a:spcAft>
                <a:spcPts val="600"/>
              </a:spcAft>
            </a:pPr>
            <a:endParaRPr lang="ru-RU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_ОЗОН фото\internet-magazin_png\IMG_2160-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43512"/>
            <a:ext cx="1285884" cy="1065650"/>
          </a:xfrm>
          <a:prstGeom prst="rect">
            <a:avLst/>
          </a:prstGeom>
          <a:noFill/>
        </p:spPr>
      </p:pic>
      <p:pic>
        <p:nvPicPr>
          <p:cNvPr id="1028" name="Picture 4" descr="H:\_ОЗОН фото\internet-magazin_png\IMG_2148-1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072074"/>
            <a:ext cx="1285884" cy="1071570"/>
          </a:xfrm>
          <a:prstGeom prst="rect">
            <a:avLst/>
          </a:prstGeom>
          <a:noFill/>
        </p:spPr>
      </p:pic>
      <p:pic>
        <p:nvPicPr>
          <p:cNvPr id="1027" name="Picture 3" descr="H:\_ОЗОН фото\internet-magazin_png\IMG_2149-15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357826"/>
            <a:ext cx="1500198" cy="1243258"/>
          </a:xfrm>
          <a:prstGeom prst="rect">
            <a:avLst/>
          </a:prstGeom>
          <a:noFill/>
        </p:spPr>
      </p:pic>
      <p:pic>
        <p:nvPicPr>
          <p:cNvPr id="1029" name="Picture 5" descr="H:\_ОЗОН фото\internet-magazin_png\IMG_2169-15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500702"/>
            <a:ext cx="1468193" cy="1230329"/>
          </a:xfrm>
          <a:prstGeom prst="rect">
            <a:avLst/>
          </a:prstGeom>
          <a:noFill/>
        </p:spPr>
      </p:pic>
      <p:pic>
        <p:nvPicPr>
          <p:cNvPr id="1033" name="Picture 9" descr="H:\_ОЗОН фото\internet-magazin_png\IMG_2163-1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357826"/>
            <a:ext cx="1214446" cy="1029192"/>
          </a:xfrm>
          <a:prstGeom prst="rect">
            <a:avLst/>
          </a:prstGeom>
          <a:noFill/>
        </p:spPr>
      </p:pic>
      <p:pic>
        <p:nvPicPr>
          <p:cNvPr id="1031" name="Picture 7" descr="H:\_ОЗОН фото\internet-magazin_png\IMG_2158-15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5429264"/>
            <a:ext cx="1500198" cy="122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Виды декоративных покрытий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0314"/>
            <a:ext cx="8435280" cy="5086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ДЕКОРАТИВНЫЕ ПОКРЫТИЯ ТМ «</a:t>
            </a:r>
            <a:r>
              <a:rPr lang="en-US" sz="3600" dirty="0" smtClean="0"/>
              <a:t>OZON</a:t>
            </a:r>
            <a:r>
              <a:rPr lang="ru-RU" sz="3600" dirty="0" smtClean="0"/>
              <a:t>»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2800" dirty="0" smtClean="0"/>
              <a:t>ТЕКСТУРНЫЕ КРАСКИ	ДЕКОРАТИВНЫЕ </a:t>
            </a:r>
            <a:r>
              <a:rPr lang="ru-RU" sz="2800" dirty="0"/>
              <a:t>Ш</a:t>
            </a:r>
            <a:r>
              <a:rPr lang="ru-RU" sz="2800" dirty="0" smtClean="0"/>
              <a:t>ТУКАТУРКИ</a:t>
            </a:r>
          </a:p>
          <a:p>
            <a:pPr marL="0" indent="0" algn="just">
              <a:buNone/>
            </a:pPr>
            <a:r>
              <a:rPr lang="ru-RU" sz="2000" dirty="0" smtClean="0"/>
              <a:t>для массового строительства		для творческого ремонта</a:t>
            </a:r>
          </a:p>
          <a:p>
            <a:pPr marL="0" indent="0" algn="just">
              <a:buNone/>
            </a:pPr>
            <a:r>
              <a:rPr lang="ru-RU" sz="2000" dirty="0" smtClean="0"/>
              <a:t>   наносятся валиком или 		наносятся шпателем или 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   текстурным пистолетом			кельмой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текстурным пистолетом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4940" y="4437112"/>
            <a:ext cx="2097323" cy="17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37112"/>
            <a:ext cx="1970873" cy="17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6588224" y="1832278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296828" y="1772816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Шелк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5194"/>
          <a:stretch/>
        </p:blipFill>
        <p:spPr bwMode="auto">
          <a:xfrm>
            <a:off x="4821624" y="4434009"/>
            <a:ext cx="1870256" cy="18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53" y="5087906"/>
            <a:ext cx="1358743" cy="1358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r="23531"/>
          <a:stretch>
            <a:fillRect/>
          </a:stretch>
        </p:blipFill>
        <p:spPr bwMode="auto">
          <a:xfrm>
            <a:off x="6691880" y="4437112"/>
            <a:ext cx="1994920" cy="17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9E39~1\AppData\Local\Temp\Rar$DR00.250\musson_prem_150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3333" r="-9167" b="-833"/>
          <a:stretch/>
        </p:blipFill>
        <p:spPr bwMode="auto">
          <a:xfrm>
            <a:off x="7437585" y="5196492"/>
            <a:ext cx="1428750" cy="1250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94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781"/>
            <a:ext cx="1512168" cy="11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Штукатурка «</a:t>
            </a:r>
            <a:r>
              <a:rPr lang="en-US" sz="2800" b="1" dirty="0" err="1" smtClean="0"/>
              <a:t>Multistructur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технике нанесения «Арт-бетон»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280" y="1203200"/>
            <a:ext cx="3006192" cy="565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Готовый к применению экологически чистый и паропроницаемый отделочный</a:t>
            </a:r>
          </a:p>
          <a:p>
            <a:pPr marL="0" indent="0">
              <a:buNone/>
            </a:pPr>
            <a:r>
              <a:rPr lang="ru-RU" sz="1600" dirty="0"/>
              <a:t>материал </a:t>
            </a:r>
            <a:r>
              <a:rPr lang="ru-RU" sz="1600" dirty="0" smtClean="0"/>
              <a:t>белого цвета для </a:t>
            </a:r>
            <a:r>
              <a:rPr lang="ru-RU" sz="1600" dirty="0"/>
              <a:t>выполнения декоративной отделки </a:t>
            </a:r>
            <a:r>
              <a:rPr lang="ru-RU" sz="1600" dirty="0" smtClean="0"/>
              <a:t> </a:t>
            </a:r>
            <a:r>
              <a:rPr lang="ru-RU" sz="1600" dirty="0"/>
              <a:t>поверхностей </a:t>
            </a:r>
            <a:r>
              <a:rPr lang="ru-RU" sz="1600" dirty="0" smtClean="0"/>
              <a:t>снаружи</a:t>
            </a:r>
            <a:r>
              <a:rPr lang="en-US" sz="1600" dirty="0" smtClean="0"/>
              <a:t> </a:t>
            </a:r>
            <a:r>
              <a:rPr lang="ru-RU" sz="1600" dirty="0" smtClean="0"/>
              <a:t>и внутри сухих и влажных </a:t>
            </a:r>
            <a:r>
              <a:rPr lang="ru-RU" sz="1600" dirty="0"/>
              <a:t>помещений с зернистым</a:t>
            </a:r>
          </a:p>
          <a:p>
            <a:pPr marL="0" indent="0">
              <a:buNone/>
            </a:pPr>
            <a:r>
              <a:rPr lang="ru-RU" sz="1600" dirty="0"/>
              <a:t>наполнением. В сочетании с финишными покрытиями OZON </a:t>
            </a:r>
            <a:r>
              <a:rPr lang="ru-RU" sz="1600" dirty="0" smtClean="0"/>
              <a:t>образуемое покрытие </a:t>
            </a:r>
            <a:r>
              <a:rPr lang="ru-RU" sz="1600" dirty="0"/>
              <a:t>обладает высокой прочностью и износостойкостью</a:t>
            </a:r>
            <a:r>
              <a:rPr lang="ru-RU" sz="1600" dirty="0" smtClean="0"/>
              <a:t>. Максимальная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величина зерна </a:t>
            </a:r>
            <a:r>
              <a:rPr lang="ru-RU" sz="1600" dirty="0" smtClean="0"/>
              <a:t>500мкм.</a:t>
            </a:r>
          </a:p>
          <a:p>
            <a:pPr marL="0" indent="0">
              <a:buNone/>
            </a:pPr>
            <a:r>
              <a:rPr lang="ru-RU" sz="1600" b="1" dirty="0" smtClean="0"/>
              <a:t>Состав</a:t>
            </a:r>
            <a:r>
              <a:rPr lang="ru-RU" sz="1600" b="1" dirty="0"/>
              <a:t>: </a:t>
            </a:r>
            <a:r>
              <a:rPr lang="ru-RU" sz="1600" dirty="0"/>
              <a:t>Дисперсия акрилового сополимера, диоксид титана, </a:t>
            </a:r>
            <a:r>
              <a:rPr lang="ru-RU" sz="1600" dirty="0" err="1"/>
              <a:t>микронизированный</a:t>
            </a:r>
            <a:r>
              <a:rPr lang="ru-RU" sz="1600" dirty="0"/>
              <a:t> мрамор,</a:t>
            </a:r>
          </a:p>
          <a:p>
            <a:pPr marL="0" indent="0">
              <a:buNone/>
            </a:pPr>
            <a:r>
              <a:rPr lang="ru-RU" sz="1600" dirty="0" err="1"/>
              <a:t>фракцинированные</a:t>
            </a:r>
            <a:r>
              <a:rPr lang="ru-RU" sz="1600" dirty="0"/>
              <a:t> минеральные наполнители (до 500мкм), целевые добавки, вода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593"/>
            <a:ext cx="5737728" cy="555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50382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1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1481</Words>
  <Application>Microsoft Office PowerPoint</Application>
  <PresentationFormat>Экран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Генеральный директор лакокрасочного завода Озон (ООО «ФАРБЕН ГРУПП»)  Соколов Александр Эдуардович  </vt:lpstr>
      <vt:lpstr>Руководитель компании «ДекорСтен»   Ласьков Сергей Владимирович </vt:lpstr>
      <vt:lpstr> </vt:lpstr>
      <vt:lpstr>Презентация PowerPoint</vt:lpstr>
      <vt:lpstr>Презентация PowerPoint</vt:lpstr>
      <vt:lpstr>Презентация PowerPoint</vt:lpstr>
      <vt:lpstr>           Виды декоративных покрытий</vt:lpstr>
      <vt:lpstr>           Штукатурка «Multistructur»  в технике нанесения «Арт-бетон»</vt:lpstr>
      <vt:lpstr>           Штукатурка «Multistructur»  в технике нанесения «Арт-бетон»</vt:lpstr>
      <vt:lpstr>Презентация PowerPoint</vt:lpstr>
      <vt:lpstr>Презентация PowerPoint</vt:lpstr>
      <vt:lpstr>           Лак «Финиш-лак» </vt:lpstr>
      <vt:lpstr>           Лак «Финиш-лак» </vt:lpstr>
      <vt:lpstr>           Штукатурка «Муссон-премиум»</vt:lpstr>
      <vt:lpstr>           Штукатурка «Муссон-премиум»</vt:lpstr>
      <vt:lpstr>           Штукатурка «Муссон-премиум»</vt:lpstr>
      <vt:lpstr>           Штукатурка «Шёлк»</vt:lpstr>
      <vt:lpstr>           Штукатурка «Шёлк»</vt:lpstr>
      <vt:lpstr>           Штукатурка «Шёлк»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PROIZV1</dc:creator>
  <cp:lastModifiedBy>ROP</cp:lastModifiedBy>
  <cp:revision>248</cp:revision>
  <dcterms:created xsi:type="dcterms:W3CDTF">2019-06-27T05:00:27Z</dcterms:created>
  <dcterms:modified xsi:type="dcterms:W3CDTF">2022-06-16T05:19:13Z</dcterms:modified>
</cp:coreProperties>
</file>